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2" r:id="rId38"/>
    <p:sldId id="294" r:id="rId39"/>
    <p:sldId id="295" r:id="rId40"/>
    <p:sldId id="296" r:id="rId41"/>
    <p:sldId id="298" r:id="rId42"/>
    <p:sldId id="297" r:id="rId43"/>
    <p:sldId id="300" r:id="rId44"/>
    <p:sldId id="299" r:id="rId45"/>
    <p:sldId id="302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09" r:id="rId55"/>
    <p:sldId id="312" r:id="rId56"/>
    <p:sldId id="311" r:id="rId57"/>
    <p:sldId id="313" r:id="rId58"/>
    <p:sldId id="314" r:id="rId59"/>
    <p:sldId id="315" r:id="rId60"/>
  </p:sldIdLst>
  <p:sldSz cx="9144000" cy="6858000" type="screen4x3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4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3DC80-4E37-46FE-909B-94F8AC39F3F5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3FEB2-3C97-43C1-B0E4-2BA6900FE83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758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3FEB2-3C97-43C1-B0E4-2BA6900FE830}" type="slidenum">
              <a:rPr lang="es-EC" smtClean="0"/>
              <a:t>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8197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s-EC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334B245B-04E9-4271-AA6C-450E0FE65726}" type="datetimeFigureOut">
              <a:rPr lang="es-EC" smtClean="0"/>
              <a:t>29/01/2016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BC10B457-F145-4E7A-A2D8-489E1E229F83}" type="slidenum">
              <a:rPr lang="es-EC" smtClean="0"/>
              <a:t>‹Nº›</a:t>
            </a:fld>
            <a:endParaRPr lang="es-EC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ocplayer.es/1188555-Analisis-de-dominios-por-medio-de-la-visualizacion-de-mapas-de-grandes-dominios-cientificos.html" TargetMode="External"/><Relationship Id="rId2" Type="http://schemas.openxmlformats.org/officeDocument/2006/relationships/hyperlink" Target="http://www.scielo.org.co/scielo.php?pid=S0120-05342008000300002&amp;script=sci_art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G:\Downloads\An&#195;&#161;lisis%20de%20Dominios%20por%20Medio%20de%20la%20Visualizaci&#195;&#179;n%20de%20Mapas%20de%20Grandes%20Dominios%20Cient&#195;&#173;ficos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sci2s.ugr.es/sites/default/files/files/TutorialsAndPlenaryTalks/CharlaMineriaCienciogramasTAMIDA2013.pdf" TargetMode="External"/><Relationship Id="rId2" Type="http://schemas.openxmlformats.org/officeDocument/2006/relationships/hyperlink" Target="http://aquirin.ovh.org/research/papers/nc-2010-analisis-evolucion-temporal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Miner%C3%ADa_de_grafo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EXPOSITORES</a:t>
            </a:r>
          </a:p>
          <a:p>
            <a:r>
              <a:rPr lang="es-ES" dirty="0" smtClean="0"/>
              <a:t>JORGE PILOZO</a:t>
            </a:r>
          </a:p>
          <a:p>
            <a:r>
              <a:rPr lang="es-ES" dirty="0" smtClean="0"/>
              <a:t>JOSE HIDALGO</a:t>
            </a:r>
          </a:p>
          <a:p>
            <a:r>
              <a:rPr lang="es-ES" dirty="0" smtClean="0"/>
              <a:t>JOSE GAMEZ</a:t>
            </a:r>
            <a:endParaRPr lang="es-EC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MINERIA DE GRAFOS EN REDES SOCIALES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49228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8179535" cy="44069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76517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200" dirty="0" smtClean="0"/>
              <a:t>El análisis de cienciogramas nos permite realizar las siguientes tareas: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s-ES" sz="3000" dirty="0"/>
              <a:t>Comparar</a:t>
            </a:r>
            <a:r>
              <a:rPr lang="es-ES" sz="3000" dirty="0" smtClean="0"/>
              <a:t> dominios.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s-ES" sz="3000" dirty="0" smtClean="0"/>
              <a:t>Explorar las características de un dominio.</a:t>
            </a:r>
            <a:endParaRPr lang="es-EC" sz="3000" dirty="0" smtClean="0"/>
          </a:p>
          <a:p>
            <a:pPr lvl="3">
              <a:buFont typeface="Wingdings" panose="05000000000000000000" pitchFamily="2" charset="2"/>
              <a:buChar char="ü"/>
            </a:pPr>
            <a:endParaRPr lang="es-ES" sz="3000" dirty="0"/>
          </a:p>
          <a:p>
            <a:pPr marL="548640" indent="-457200">
              <a:buFont typeface="Wingdings" panose="05000000000000000000" pitchFamily="2" charset="2"/>
              <a:buChar char="Ø"/>
            </a:pPr>
            <a:r>
              <a:rPr lang="es-ES" sz="3200" dirty="0" smtClean="0"/>
              <a:t>Las técnicas que se pueden usar en el análisis son de único o muy pocos cienciogramas a la vez.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2804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734265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Hemos diseñado una metodología para analizar automáticamente conjuntos grandes de cienciogramas usando métodos de </a:t>
            </a:r>
            <a:r>
              <a:rPr lang="es-MX" sz="3200" dirty="0" smtClean="0"/>
              <a:t>GBDM.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s-MX" sz="32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Aplicaciones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2800" dirty="0"/>
              <a:t>Evolución temporal del dominio científico de un país </a:t>
            </a:r>
            <a:r>
              <a:rPr lang="es-MX" sz="2800" dirty="0" smtClean="0"/>
              <a:t>concreto.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2800" dirty="0" smtClean="0"/>
              <a:t>Comparación </a:t>
            </a:r>
            <a:r>
              <a:rPr lang="es-MX" sz="2800" dirty="0"/>
              <a:t>de los dominios científicos de distintos </a:t>
            </a:r>
            <a:r>
              <a:rPr lang="es-MX" sz="2800" dirty="0" smtClean="0"/>
              <a:t>países. </a:t>
            </a:r>
            <a:endParaRPr lang="es-EC" sz="2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228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La Minería de Grafos </a:t>
            </a:r>
            <a:r>
              <a:rPr lang="es-MX" sz="3200" dirty="0" smtClean="0"/>
              <a:t>,es </a:t>
            </a:r>
            <a:r>
              <a:rPr lang="es-MX" sz="3200" dirty="0"/>
              <a:t>un área de la Minería de Datos basada en la extracción de conocimiento </a:t>
            </a:r>
            <a:r>
              <a:rPr lang="es-MX" sz="3200" dirty="0" smtClean="0"/>
              <a:t>de </a:t>
            </a:r>
            <a:r>
              <a:rPr lang="es-MX" sz="3200" dirty="0"/>
              <a:t>bases de datos estructuradas en </a:t>
            </a:r>
            <a:r>
              <a:rPr lang="es-MX" sz="3200" dirty="0" smtClean="0"/>
              <a:t>relaciones.</a:t>
            </a:r>
          </a:p>
          <a:p>
            <a:pPr marL="45720" indent="0">
              <a:buNone/>
            </a:pP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Minería de grafos y algoritmos evolutivos</a:t>
            </a:r>
            <a:endParaRPr lang="es-EC" dirty="0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l="27202" t="22418" r="24911" b="50882"/>
          <a:stretch/>
        </p:blipFill>
        <p:spPr bwMode="auto">
          <a:xfrm>
            <a:off x="1331640" y="3956440"/>
            <a:ext cx="6336704" cy="1944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213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ES" sz="3200" dirty="0" smtClean="0"/>
              <a:t>La minería de grafos y la minería de redes sociales son 2 de las 10 retos mas actuales de la extracción de conocimientos o conocidos como DMKD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2684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Identificar patrones repetitivos en una BD estructurada en forma de grafo (minería de subgrafos frecuentes)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Encontrar </a:t>
            </a:r>
            <a:r>
              <a:rPr lang="es-MX" sz="3200" dirty="0"/>
              <a:t>grupos de grafos similares (clustering) </a:t>
            </a:r>
            <a:endParaRPr lang="es-MX" sz="3200" dirty="0" smtClean="0"/>
          </a:p>
          <a:p>
            <a:pPr marL="45720" indent="0" algn="just">
              <a:buNone/>
            </a:pP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 </a:t>
            </a:r>
            <a:r>
              <a:rPr lang="es-MX" sz="3200" dirty="0"/>
              <a:t>Construir modelos predictivos para los grafos (clasificación</a:t>
            </a:r>
            <a:r>
              <a:rPr lang="es-MX" dirty="0"/>
              <a:t>)</a:t>
            </a:r>
            <a:endParaRPr lang="es-EC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TAREAS DE LA MINERIA DE GRAFOS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29573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err="1" smtClean="0"/>
              <a:t>ÓMICA:Descubrimiento</a:t>
            </a:r>
            <a:r>
              <a:rPr lang="es-MX" sz="3200" dirty="0" smtClean="0"/>
              <a:t> </a:t>
            </a:r>
            <a:r>
              <a:rPr lang="es-MX" sz="3200" dirty="0"/>
              <a:t>de motivos en genes y proteínas, Redes biológicas, Compuestos </a:t>
            </a:r>
            <a:r>
              <a:rPr lang="es-MX" sz="3200" dirty="0" smtClean="0"/>
              <a:t>químicos.</a:t>
            </a:r>
          </a:p>
          <a:p>
            <a:pPr marL="45720" indent="0" algn="just">
              <a:buNone/>
            </a:pPr>
            <a:r>
              <a:rPr lang="es-MX" sz="3200" dirty="0" smtClean="0"/>
              <a:t> </a:t>
            </a:r>
            <a:r>
              <a:rPr lang="es-MX" sz="3200" dirty="0"/>
              <a:t> </a:t>
            </a: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Dinámica </a:t>
            </a:r>
            <a:r>
              <a:rPr lang="es-MX" sz="3200" dirty="0"/>
              <a:t>de fluidos </a:t>
            </a:r>
          </a:p>
          <a:p>
            <a:pPr marL="45720" indent="0" algn="just">
              <a:buNone/>
            </a:pPr>
            <a:r>
              <a:rPr lang="es-MX" sz="3200" dirty="0" smtClean="0"/>
              <a:t>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Análisis </a:t>
            </a:r>
            <a:r>
              <a:rPr lang="es-MX" sz="3200" dirty="0"/>
              <a:t>de redes sociales </a:t>
            </a:r>
            <a:endParaRPr lang="es-MX" sz="3200" dirty="0" smtClean="0"/>
          </a:p>
          <a:p>
            <a:pPr marL="45720" indent="0">
              <a:buNone/>
            </a:pPr>
            <a:endParaRPr lang="es-EC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APLICACIONES DE LA MINERIA DE GRAFOS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64822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Redes de </a:t>
            </a:r>
            <a:r>
              <a:rPr lang="es-MX" sz="3200" dirty="0" smtClean="0"/>
              <a:t>telecomunicaciones.</a:t>
            </a:r>
          </a:p>
          <a:p>
            <a:pPr marL="45720" indent="0" algn="just">
              <a:buNone/>
            </a:pPr>
            <a:r>
              <a:rPr lang="es-MX" sz="3200" dirty="0" smtClean="0"/>
              <a:t> </a:t>
            </a:r>
            <a:endParaRPr lang="es-MX" sz="32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 Web </a:t>
            </a:r>
            <a:r>
              <a:rPr lang="es-MX" sz="3200" dirty="0" smtClean="0"/>
              <a:t>semántica</a:t>
            </a:r>
            <a:r>
              <a:rPr lang="es-MX" sz="3200" dirty="0"/>
              <a:t>.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425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Se </a:t>
            </a:r>
            <a:r>
              <a:rPr lang="es-MX" sz="3200" dirty="0"/>
              <a:t>basan en efectuar una búsqueda </a:t>
            </a:r>
            <a:r>
              <a:rPr lang="es-MX" sz="3200" dirty="0" smtClean="0"/>
              <a:t>exacta </a:t>
            </a:r>
            <a:r>
              <a:rPr lang="es-MX" sz="3200" dirty="0"/>
              <a:t>o </a:t>
            </a:r>
            <a:r>
              <a:rPr lang="es-MX" sz="3200" dirty="0" smtClean="0"/>
              <a:t>aproximada </a:t>
            </a:r>
            <a:r>
              <a:rPr lang="es-MX" sz="3200" dirty="0"/>
              <a:t>en el espacio (retículo) de todos los subgrafos </a:t>
            </a:r>
            <a:r>
              <a:rPr lang="es-MX" sz="3200" dirty="0" smtClean="0"/>
              <a:t>posibles.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s-MX" sz="32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Subdue fue la primera propuesta de algoritmo </a:t>
            </a:r>
            <a:r>
              <a:rPr lang="es-MX" sz="3200" dirty="0" smtClean="0"/>
              <a:t>minería de grafos </a:t>
            </a:r>
            <a:r>
              <a:rPr lang="es-MX" sz="3200" dirty="0"/>
              <a:t>y es una de las más extendidas [Cook and </a:t>
            </a:r>
            <a:r>
              <a:rPr lang="es-MX" sz="3200" dirty="0" err="1"/>
              <a:t>Holder</a:t>
            </a:r>
            <a:r>
              <a:rPr lang="es-MX" sz="3200" dirty="0"/>
              <a:t>, IEEE </a:t>
            </a:r>
            <a:r>
              <a:rPr lang="es-MX" sz="3200" dirty="0" err="1"/>
              <a:t>Intelligent</a:t>
            </a:r>
            <a:r>
              <a:rPr lang="es-MX" sz="3200" dirty="0"/>
              <a:t> </a:t>
            </a:r>
            <a:r>
              <a:rPr lang="es-MX" sz="3200" dirty="0" err="1"/>
              <a:t>Systems</a:t>
            </a:r>
            <a:r>
              <a:rPr lang="es-MX" sz="3200" dirty="0"/>
              <a:t> 15 (2000) 32–41</a:t>
            </a:r>
            <a:r>
              <a:rPr lang="es-MX" sz="3200" dirty="0" smtClean="0"/>
              <a:t>].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Algoritmo </a:t>
            </a:r>
            <a:r>
              <a:rPr lang="es-EC" dirty="0"/>
              <a:t>Subdue</a:t>
            </a:r>
          </a:p>
        </p:txBody>
      </p:sp>
    </p:spTree>
    <p:extLst>
      <p:ext uri="{BB962C8B-B14F-4D97-AF65-F5344CB8AC3E}">
        <p14:creationId xmlns:p14="http://schemas.microsoft.com/office/powerpoint/2010/main" val="14395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 rotWithShape="1">
          <a:blip r:embed="rId2"/>
          <a:srcRect l="34463" t="32894" r="34168" b="40582"/>
          <a:stretch/>
        </p:blipFill>
        <p:spPr bwMode="auto">
          <a:xfrm>
            <a:off x="1115616" y="1988840"/>
            <a:ext cx="6840760" cy="4104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71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ES" sz="3200" dirty="0" smtClean="0"/>
              <a:t>Los cienciogramas son una clase o modelos de representaciones graficas que representan el estado de la Ciencia en un determinado dominio.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s-ES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Se </a:t>
            </a:r>
            <a:r>
              <a:rPr lang="es-MX" sz="3200" dirty="0"/>
              <a:t>basan en técnicas estadísticas y análisis de macro y micro estructuras para la identificación de áreas temáticas y disciplinas </a:t>
            </a:r>
            <a:r>
              <a:rPr lang="es-MX" sz="3200"/>
              <a:t>científicas </a:t>
            </a:r>
            <a:r>
              <a:rPr lang="es-MX" sz="3200" smtClean="0"/>
              <a:t>.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INTRODUCCION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34672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Explora el espacio con una técnica de búsqueda de Inteligencia </a:t>
            </a:r>
            <a:r>
              <a:rPr lang="es-MX" sz="3200" dirty="0" smtClean="0"/>
              <a:t>Artificial, guiada </a:t>
            </a:r>
            <a:r>
              <a:rPr lang="es-MX" sz="3200" dirty="0"/>
              <a:t>por un criterio de </a:t>
            </a:r>
            <a:r>
              <a:rPr lang="es-MX" sz="3200" dirty="0" err="1"/>
              <a:t>Minimum</a:t>
            </a:r>
            <a:r>
              <a:rPr lang="es-MX" sz="3200" dirty="0"/>
              <a:t> </a:t>
            </a:r>
            <a:r>
              <a:rPr lang="es-MX" sz="3200" dirty="0" err="1"/>
              <a:t>Description</a:t>
            </a:r>
            <a:r>
              <a:rPr lang="es-MX" sz="3200" dirty="0"/>
              <a:t> </a:t>
            </a:r>
            <a:r>
              <a:rPr lang="es-MX" sz="3200" dirty="0" err="1"/>
              <a:t>Length</a:t>
            </a:r>
            <a:r>
              <a:rPr lang="es-MX" sz="3200" dirty="0"/>
              <a:t> (MDL</a:t>
            </a:r>
            <a:r>
              <a:rPr lang="es-MX" sz="3200" dirty="0" smtClean="0"/>
              <a:t>).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Se busca extraer el </a:t>
            </a:r>
            <a:r>
              <a:rPr lang="es-MX" sz="3200" dirty="0" err="1"/>
              <a:t>subgrafo</a:t>
            </a:r>
            <a:r>
              <a:rPr lang="es-MX" sz="3200" dirty="0"/>
              <a:t> S que mejor comprime un grafo de entrada G, sustituyendo todas las ocurrencias de S en G por un solo </a:t>
            </a:r>
            <a:r>
              <a:rPr lang="es-MX" sz="3200" dirty="0" smtClean="0"/>
              <a:t>nodo (G/S).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0147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 rotWithShape="1">
          <a:blip r:embed="rId2"/>
          <a:srcRect l="26067" t="53655" r="26067" b="24612"/>
          <a:stretch/>
        </p:blipFill>
        <p:spPr bwMode="auto">
          <a:xfrm>
            <a:off x="381000" y="2132856"/>
            <a:ext cx="8407400" cy="2863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689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MDL es una combinación de la frecuencia y el tamaño de </a:t>
            </a:r>
            <a:r>
              <a:rPr lang="es-MX" sz="3200" dirty="0" smtClean="0"/>
              <a:t>G.</a:t>
            </a:r>
          </a:p>
          <a:p>
            <a:pPr marL="45720" indent="0" algn="just">
              <a:buNone/>
            </a:pP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Con </a:t>
            </a:r>
            <a:r>
              <a:rPr lang="es-MX" sz="3200" dirty="0"/>
              <a:t>esta formulación, es capaz de extraer subgrafos frecuentes en una Base de Datos de </a:t>
            </a:r>
            <a:r>
              <a:rPr lang="es-MX" sz="3200" dirty="0" smtClean="0"/>
              <a:t>grafos.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731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Se persigue minimizar la “longitud de </a:t>
            </a:r>
            <a:r>
              <a:rPr lang="es-MX" sz="3200" dirty="0" smtClean="0"/>
              <a:t>descripción "de </a:t>
            </a:r>
            <a:r>
              <a:rPr lang="es-MX" sz="3200" dirty="0"/>
              <a:t>los datos comprimidos (i.e. </a:t>
            </a:r>
            <a:r>
              <a:rPr lang="es-MX" sz="3200" dirty="0" err="1"/>
              <a:t>subgrafo</a:t>
            </a:r>
            <a:r>
              <a:rPr lang="es-MX" sz="3200" dirty="0"/>
              <a:t> + BD comprimida</a:t>
            </a:r>
            <a:r>
              <a:rPr lang="es-MX" sz="3200" dirty="0" smtClean="0"/>
              <a:t>). 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 Consideraremos la </a:t>
            </a:r>
            <a:r>
              <a:rPr lang="es-MX" sz="3200" dirty="0"/>
              <a:t>maximización de la </a:t>
            </a:r>
            <a:r>
              <a:rPr lang="es-MX" sz="3200" dirty="0" smtClean="0"/>
              <a:t>MDL</a:t>
            </a:r>
          </a:p>
          <a:p>
            <a:pPr marL="45720" indent="0">
              <a:buNone/>
            </a:pPr>
            <a:endParaRPr lang="es-EC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Evaluación de un </a:t>
            </a:r>
            <a:r>
              <a:rPr lang="es-EC" dirty="0" err="1"/>
              <a:t>subgrafo</a:t>
            </a:r>
            <a:endParaRPr lang="es-EC" dirty="0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l="38292" t="64413" r="37702" b="23280"/>
          <a:stretch/>
        </p:blipFill>
        <p:spPr bwMode="auto">
          <a:xfrm>
            <a:off x="2549418" y="4869160"/>
            <a:ext cx="5262942" cy="11521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593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EC" sz="3200" dirty="0"/>
              <a:t>G: </a:t>
            </a:r>
            <a:r>
              <a:rPr lang="es-EC" sz="3200" dirty="0" smtClean="0"/>
              <a:t>Grafo </a:t>
            </a:r>
            <a:r>
              <a:rPr lang="es-EC" sz="3200" dirty="0"/>
              <a:t>de </a:t>
            </a:r>
            <a:r>
              <a:rPr lang="es-EC" sz="3200" dirty="0" smtClean="0"/>
              <a:t>entrada.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EC" sz="3200" dirty="0" smtClean="0"/>
              <a:t> </a:t>
            </a:r>
            <a:r>
              <a:rPr lang="es-EC" sz="3200" dirty="0"/>
              <a:t>S: </a:t>
            </a:r>
            <a:r>
              <a:rPr lang="es-EC" sz="3200" dirty="0" smtClean="0"/>
              <a:t>Subgrafos candidato.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EC" sz="3200" dirty="0" smtClean="0"/>
              <a:t> </a:t>
            </a:r>
            <a:r>
              <a:rPr lang="es-EC" sz="3200" dirty="0"/>
              <a:t>I(G): </a:t>
            </a:r>
            <a:r>
              <a:rPr lang="es-EC" sz="3200" dirty="0" smtClean="0"/>
              <a:t>Número </a:t>
            </a:r>
            <a:r>
              <a:rPr lang="es-EC" sz="3200" dirty="0"/>
              <a:t>de bits necesarios para codificar </a:t>
            </a:r>
            <a:r>
              <a:rPr lang="es-EC" sz="3200" dirty="0" smtClean="0"/>
              <a:t>G.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EC" sz="3200" dirty="0" smtClean="0"/>
              <a:t> </a:t>
            </a:r>
            <a:r>
              <a:rPr lang="es-EC" sz="3200" dirty="0"/>
              <a:t>I(G|S): </a:t>
            </a:r>
            <a:r>
              <a:rPr lang="es-EC" sz="3200" dirty="0" smtClean="0"/>
              <a:t>Número </a:t>
            </a:r>
            <a:r>
              <a:rPr lang="es-EC" sz="3200" dirty="0"/>
              <a:t>de bits necesarios para codificar la compresión de G usando </a:t>
            </a:r>
            <a:r>
              <a:rPr lang="es-EC" sz="3200" dirty="0" smtClean="0"/>
              <a:t>S.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359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590249"/>
          </a:xfrm>
        </p:spPr>
        <p:txBody>
          <a:bodyPr/>
          <a:lstStyle/>
          <a:p>
            <a:pPr marL="45720" indent="0">
              <a:buNone/>
            </a:pPr>
            <a:endParaRPr lang="es-EC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3 Rectángulo redondeado"/>
          <p:cNvSpPr/>
          <p:nvPr/>
        </p:nvSpPr>
        <p:spPr>
          <a:xfrm>
            <a:off x="899592" y="1988840"/>
            <a:ext cx="6912768" cy="4176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76872"/>
            <a:ext cx="5608430" cy="3600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968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 rotWithShape="1">
          <a:blip r:embed="rId2"/>
          <a:srcRect l="25773" t="11259" r="25626" b="40823"/>
          <a:stretch/>
        </p:blipFill>
        <p:spPr bwMode="auto">
          <a:xfrm>
            <a:off x="683568" y="1988840"/>
            <a:ext cx="7946157" cy="44069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729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500" dirty="0"/>
              <a:t>Muchos problemas reales se caracterizan por la existencia de múltiples medidas de actuación que deben ser optimizadas </a:t>
            </a:r>
            <a:r>
              <a:rPr lang="es-MX" sz="3500" dirty="0" smtClean="0"/>
              <a:t>simultáneamente.</a:t>
            </a:r>
          </a:p>
          <a:p>
            <a:pPr marL="45720" indent="0" algn="just">
              <a:buNone/>
            </a:pP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Algoritmos </a:t>
            </a:r>
            <a:r>
              <a:rPr lang="es-MX" sz="3200" dirty="0"/>
              <a:t>Evolutivos </a:t>
            </a:r>
            <a:r>
              <a:rPr lang="es-MX" sz="3200" dirty="0" err="1"/>
              <a:t>Multiobjetivo</a:t>
            </a:r>
            <a:r>
              <a:rPr lang="es-MX" sz="3200" dirty="0"/>
              <a:t> </a:t>
            </a:r>
            <a:r>
              <a:rPr lang="es-MX" sz="3200" dirty="0" smtClean="0"/>
              <a:t>son soluciones </a:t>
            </a:r>
            <a:r>
              <a:rPr lang="es-MX" sz="3200" dirty="0"/>
              <a:t>con distintos equilibrios en la satisfacción de los objetivos y que son igualmente preferibles entre sí </a:t>
            </a:r>
            <a:r>
              <a:rPr lang="es-MX" sz="3200" dirty="0" smtClean="0"/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s-EC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Algoritmos Evolutivos </a:t>
            </a:r>
            <a:r>
              <a:rPr lang="es-EC" dirty="0" err="1"/>
              <a:t>Multiobjetivo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01712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2800" dirty="0"/>
              <a:t>Los métodos de resolución son mucho más complejos. Se persigue proporcionar diversas opciones </a:t>
            </a:r>
            <a:r>
              <a:rPr lang="es-MX" sz="2800" dirty="0" smtClean="0"/>
              <a:t>optímales </a:t>
            </a:r>
            <a:r>
              <a:rPr lang="es-MX" sz="2800" dirty="0"/>
              <a:t>al experto </a:t>
            </a:r>
          </a:p>
          <a:p>
            <a:pPr marL="45720" indent="0" algn="just">
              <a:buNone/>
            </a:pPr>
            <a:endParaRPr lang="es-MX" sz="28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2800" dirty="0" smtClean="0"/>
              <a:t> </a:t>
            </a:r>
            <a:r>
              <a:rPr lang="es-MX" sz="2800" dirty="0"/>
              <a:t>Los algoritmos </a:t>
            </a:r>
            <a:r>
              <a:rPr lang="es-MX" sz="2800" dirty="0" smtClean="0"/>
              <a:t>evolutivos, son </a:t>
            </a:r>
            <a:r>
              <a:rPr lang="es-MX" sz="2800" dirty="0"/>
              <a:t>una de las mejores técnicas existentes para problemas </a:t>
            </a:r>
            <a:r>
              <a:rPr lang="es-MX" sz="2800" dirty="0" err="1" smtClean="0"/>
              <a:t>multiobjetivo</a:t>
            </a:r>
            <a:r>
              <a:rPr lang="es-MX" sz="2800" dirty="0" smtClean="0"/>
              <a:t>.</a:t>
            </a:r>
            <a:endParaRPr lang="es-EC" sz="2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0806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La metodología permite </a:t>
            </a:r>
            <a:r>
              <a:rPr lang="es-MX" sz="3200" dirty="0" smtClean="0"/>
              <a:t>extraer: 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¿</a:t>
            </a:r>
            <a:r>
              <a:rPr lang="es-MX" sz="3000" dirty="0"/>
              <a:t>Qué subestructuras aparecen en el dominio analizado? 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 </a:t>
            </a:r>
            <a:r>
              <a:rPr lang="es-MX" sz="3000" dirty="0"/>
              <a:t>¿Cuándo (en qué año)? 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 </a:t>
            </a:r>
            <a:r>
              <a:rPr lang="es-MX" sz="3000" dirty="0"/>
              <a:t>¿Cuántas son/ Cuán grandes son? </a:t>
            </a:r>
            <a:endParaRPr lang="es-MX" sz="3000" dirty="0" smtClean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 </a:t>
            </a:r>
            <a:r>
              <a:rPr lang="es-MX" sz="3000" dirty="0"/>
              <a:t>¿Dónde están localizadas en el mapa?</a:t>
            </a:r>
            <a:endParaRPr lang="es-EC" sz="30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Aplicación de la Minería de Grafos </a:t>
            </a:r>
            <a:r>
              <a:rPr lang="es-MX" dirty="0" smtClean="0"/>
              <a:t>en el Análisis </a:t>
            </a:r>
            <a:r>
              <a:rPr lang="es-MX" dirty="0"/>
              <a:t>de Cienciogramas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244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El diseño de cienciogramas es un procedimiento fuertemente interdisciplinar: Data </a:t>
            </a:r>
            <a:r>
              <a:rPr lang="es-MX" sz="3200" dirty="0" err="1" smtClean="0"/>
              <a:t>Mining</a:t>
            </a:r>
            <a:r>
              <a:rPr lang="es-MX" sz="3200" dirty="0" smtClean="0"/>
              <a:t>/</a:t>
            </a:r>
            <a:r>
              <a:rPr lang="es-MX" sz="3200" dirty="0" err="1" smtClean="0"/>
              <a:t>Knowledge</a:t>
            </a:r>
            <a:r>
              <a:rPr lang="es-MX" sz="3200" dirty="0" smtClean="0"/>
              <a:t> Discovery/Big Data, </a:t>
            </a:r>
            <a:r>
              <a:rPr lang="es-MX" sz="3200" dirty="0" err="1" smtClean="0"/>
              <a:t>Information</a:t>
            </a:r>
            <a:r>
              <a:rPr lang="es-MX" sz="3200" dirty="0" smtClean="0"/>
              <a:t> </a:t>
            </a:r>
            <a:r>
              <a:rPr lang="es-MX" sz="3200" dirty="0" err="1" smtClean="0"/>
              <a:t>Visualization</a:t>
            </a:r>
            <a:r>
              <a:rPr lang="es-MX" sz="3200" dirty="0" smtClean="0"/>
              <a:t>, Social Networks, etc. </a:t>
            </a:r>
          </a:p>
          <a:p>
            <a:pPr marL="45720" indent="0" algn="just">
              <a:buNone/>
            </a:pP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 </a:t>
            </a:r>
            <a:r>
              <a:rPr lang="es-MX" sz="3200" dirty="0"/>
              <a:t>La comparación y análisis automático de conjuntos de cienciogramas es una tarea de alta </a:t>
            </a:r>
            <a:r>
              <a:rPr lang="es-MX" sz="3200" dirty="0" smtClean="0"/>
              <a:t>dificultad,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33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Ventajas que brinda al experto: 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Analizar </a:t>
            </a:r>
            <a:r>
              <a:rPr lang="es-MX" sz="3000" dirty="0"/>
              <a:t>la composición de las propias </a:t>
            </a:r>
            <a:r>
              <a:rPr lang="es-MX" sz="3000" dirty="0" smtClean="0"/>
              <a:t>estructuras.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Obtener </a:t>
            </a:r>
            <a:r>
              <a:rPr lang="es-MX" sz="3000" dirty="0"/>
              <a:t>estadísticas </a:t>
            </a:r>
            <a:r>
              <a:rPr lang="es-MX" sz="3000" dirty="0" smtClean="0"/>
              <a:t>globales. </a:t>
            </a:r>
            <a:r>
              <a:rPr lang="es-MX" sz="3000" dirty="0"/>
              <a:t> </a:t>
            </a:r>
            <a:endParaRPr lang="es-MX" sz="3000" dirty="0" smtClean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Realizar </a:t>
            </a:r>
            <a:r>
              <a:rPr lang="es-MX" sz="3000" dirty="0"/>
              <a:t>comparaciones de los dominios y la dinámica de los </a:t>
            </a:r>
            <a:r>
              <a:rPr lang="es-MX" sz="3000" dirty="0" smtClean="0"/>
              <a:t>mismos. 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 </a:t>
            </a:r>
            <a:r>
              <a:rPr lang="es-MX" sz="3000" dirty="0"/>
              <a:t>Analizar la importancia del dominio objetivo en el </a:t>
            </a:r>
            <a:r>
              <a:rPr lang="es-MX" sz="3000" dirty="0" smtClean="0"/>
              <a:t>tiempo.</a:t>
            </a:r>
            <a:endParaRPr lang="es-EC" sz="30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749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Evolución temporal del dominio científico de un país </a:t>
            </a:r>
            <a:r>
              <a:rPr lang="es-MX" sz="3200" dirty="0" smtClean="0"/>
              <a:t>concreto.</a:t>
            </a:r>
          </a:p>
          <a:p>
            <a:pPr marL="45720" indent="0" algn="just">
              <a:buNone/>
            </a:pP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 Identificación </a:t>
            </a:r>
            <a:r>
              <a:rPr lang="es-MX" sz="3200" dirty="0"/>
              <a:t>de </a:t>
            </a:r>
            <a:r>
              <a:rPr lang="es-MX" sz="3200" dirty="0" err="1"/>
              <a:t>CRCSs</a:t>
            </a:r>
            <a:r>
              <a:rPr lang="es-MX" sz="3200" dirty="0"/>
              <a:t> en un conjunto de países o a nivel </a:t>
            </a:r>
            <a:r>
              <a:rPr lang="es-MX" sz="3200" dirty="0" smtClean="0"/>
              <a:t>mundial.</a:t>
            </a:r>
          </a:p>
          <a:p>
            <a:pPr marL="45720" indent="0" algn="just">
              <a:buNone/>
            </a:pPr>
            <a:r>
              <a:rPr lang="es-MX" sz="3200" dirty="0" smtClean="0"/>
              <a:t>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Comparación </a:t>
            </a:r>
            <a:r>
              <a:rPr lang="es-MX" sz="3200" dirty="0"/>
              <a:t>de los dominios científicos de distintos </a:t>
            </a:r>
            <a:r>
              <a:rPr lang="es-MX" sz="3200" dirty="0" smtClean="0"/>
              <a:t>países. 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tareas </a:t>
            </a:r>
            <a:r>
              <a:rPr lang="es-EC" dirty="0" smtClean="0"/>
              <a:t>de </a:t>
            </a:r>
            <a:r>
              <a:rPr lang="es-EC" dirty="0"/>
              <a:t>análisis de cienciogramas</a:t>
            </a:r>
          </a:p>
        </p:txBody>
      </p:sp>
    </p:spTree>
    <p:extLst>
      <p:ext uri="{BB962C8B-B14F-4D97-AF65-F5344CB8AC3E}">
        <p14:creationId xmlns:p14="http://schemas.microsoft.com/office/powerpoint/2010/main" val="214960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Determinar qué subestructuras aparecen en un instante de tiempo concreto en el dominio </a:t>
            </a:r>
            <a:r>
              <a:rPr lang="es-MX" sz="3200" dirty="0" smtClean="0"/>
              <a:t>analizado. </a:t>
            </a:r>
          </a:p>
          <a:p>
            <a:pPr marL="45720" indent="0" algn="just">
              <a:buNone/>
            </a:pPr>
            <a:r>
              <a:rPr lang="es-MX" sz="3200" dirty="0" smtClean="0"/>
              <a:t>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¿</a:t>
            </a:r>
            <a:r>
              <a:rPr lang="es-MX" sz="3200" dirty="0"/>
              <a:t>Cómo son de grandes?, ¿cuántas son?, ¿dónde están localizadas</a:t>
            </a:r>
            <a:r>
              <a:rPr lang="es-MX" sz="3200" dirty="0" smtClean="0"/>
              <a:t>?.</a:t>
            </a:r>
          </a:p>
          <a:p>
            <a:pPr marL="45720" indent="0" algn="just">
              <a:buNone/>
            </a:pPr>
            <a:endParaRPr lang="es-MX" sz="32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Objetivo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57987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Análisis en profundidad de las </a:t>
            </a:r>
            <a:r>
              <a:rPr lang="es-MX" sz="3200" dirty="0" err="1"/>
              <a:t>CRCSs</a:t>
            </a:r>
            <a:r>
              <a:rPr lang="es-MX" sz="3200" dirty="0"/>
              <a:t> descubiertas, tipos de categorías que relacionan, etc. </a:t>
            </a: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endParaRPr lang="es-MX" sz="32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 Estadísticas globales sobre el </a:t>
            </a:r>
            <a:r>
              <a:rPr lang="es-MX" sz="3200" dirty="0" smtClean="0"/>
              <a:t>tamaño </a:t>
            </a:r>
            <a:r>
              <a:rPr lang="es-MX" sz="3200" dirty="0"/>
              <a:t>y la cantidad de estas subestructuras para caracterizar la importancia de la evolución del dominio y su dinámica, </a:t>
            </a:r>
          </a:p>
          <a:p>
            <a:endParaRPr lang="es-EC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2245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Se escoge un dominio </a:t>
            </a:r>
            <a:r>
              <a:rPr lang="es-MX" sz="3200" dirty="0" smtClean="0"/>
              <a:t>científico.</a:t>
            </a:r>
          </a:p>
          <a:p>
            <a:pPr marL="45720" indent="0" algn="just">
              <a:buNone/>
            </a:pP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 </a:t>
            </a:r>
            <a:r>
              <a:rPr lang="es-MX" sz="3200" dirty="0"/>
              <a:t>Se determinan dos rangos de años, el rango negativo y el rango </a:t>
            </a:r>
            <a:r>
              <a:rPr lang="es-MX" sz="3200" dirty="0" smtClean="0"/>
              <a:t>positivo. </a:t>
            </a:r>
          </a:p>
          <a:p>
            <a:pPr marL="45720" indent="0" algn="just">
              <a:buNone/>
            </a:pP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Extraer </a:t>
            </a:r>
            <a:r>
              <a:rPr lang="es-MX" sz="3200" dirty="0"/>
              <a:t>subgrafos presentes en los mapas del rango positivo y que no existan en los mapas del rango </a:t>
            </a:r>
            <a:r>
              <a:rPr lang="es-MX" sz="3200" dirty="0" smtClean="0"/>
              <a:t>negativo. 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Configuración</a:t>
            </a:r>
          </a:p>
        </p:txBody>
      </p:sp>
    </p:spTree>
    <p:extLst>
      <p:ext uri="{BB962C8B-B14F-4D97-AF65-F5344CB8AC3E}">
        <p14:creationId xmlns:p14="http://schemas.microsoft.com/office/powerpoint/2010/main" val="37537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 rotWithShape="1">
          <a:blip r:embed="rId2"/>
          <a:srcRect l="24742" t="35612" r="26657" b="18828"/>
          <a:stretch/>
        </p:blipFill>
        <p:spPr bwMode="auto">
          <a:xfrm>
            <a:off x="395536" y="1916832"/>
            <a:ext cx="8357419" cy="4406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61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Objetivo: 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 </a:t>
            </a:r>
            <a:r>
              <a:rPr lang="es-MX" sz="3000" dirty="0"/>
              <a:t>Determinar qué subestructuras de </a:t>
            </a:r>
            <a:r>
              <a:rPr lang="es-MX" sz="3000" dirty="0" smtClean="0"/>
              <a:t>investigación, se </a:t>
            </a:r>
            <a:r>
              <a:rPr lang="es-MX" sz="3000" dirty="0"/>
              <a:t>repiten en la producción científica de un número significativo de países en un año </a:t>
            </a:r>
            <a:r>
              <a:rPr lang="es-MX" sz="3000" dirty="0" smtClean="0"/>
              <a:t>concreto. </a:t>
            </a:r>
            <a:r>
              <a:rPr lang="es-MX" sz="3000" dirty="0"/>
              <a:t> </a:t>
            </a:r>
            <a:endParaRPr lang="es-MX" sz="3000" dirty="0" smtClean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¿</a:t>
            </a:r>
            <a:r>
              <a:rPr lang="es-MX" sz="3000" dirty="0"/>
              <a:t>Cómo son de grandes?, ¿cuántas son?, ¿dónde están localizadas</a:t>
            </a:r>
            <a:r>
              <a:rPr lang="es-MX" sz="3000" dirty="0" smtClean="0"/>
              <a:t>?. </a:t>
            </a:r>
            <a:r>
              <a:rPr lang="es-MX" sz="3000" dirty="0"/>
              <a:t> </a:t>
            </a:r>
            <a:endParaRPr lang="es-MX" sz="3000" dirty="0" smtClean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¿</a:t>
            </a:r>
            <a:r>
              <a:rPr lang="es-MX" sz="3000" dirty="0"/>
              <a:t>Influyen las características de los países (nivel de desarrollo, situación geográfica, políticas científicas, etc.)? </a:t>
            </a:r>
            <a:endParaRPr lang="es-EC" sz="30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Identificación de subestructuras</a:t>
            </a:r>
          </a:p>
        </p:txBody>
      </p:sp>
    </p:spTree>
    <p:extLst>
      <p:ext uri="{BB962C8B-B14F-4D97-AF65-F5344CB8AC3E}">
        <p14:creationId xmlns:p14="http://schemas.microsoft.com/office/powerpoint/2010/main" val="36162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EC" sz="3200" dirty="0"/>
              <a:t>Configuración</a:t>
            </a:r>
            <a:r>
              <a:rPr lang="es-EC" sz="3200" dirty="0" smtClean="0"/>
              <a:t>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EC" sz="3000" dirty="0" smtClean="0"/>
              <a:t> </a:t>
            </a:r>
            <a:r>
              <a:rPr lang="es-MX" sz="3000" dirty="0"/>
              <a:t>Se seleccionan un número grande de países  </a:t>
            </a:r>
            <a:endParaRPr lang="es-MX" sz="3000" dirty="0" smtClean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Se </a:t>
            </a:r>
            <a:r>
              <a:rPr lang="es-MX" sz="3000" dirty="0"/>
              <a:t>determina el año o rango de años concretos de producción científica concretos para ser representada en los </a:t>
            </a:r>
            <a:r>
              <a:rPr lang="es-MX" sz="3000" dirty="0" smtClean="0"/>
              <a:t>cienciogramas. </a:t>
            </a:r>
            <a:r>
              <a:rPr lang="es-MX" sz="3000" dirty="0"/>
              <a:t> </a:t>
            </a:r>
            <a:endParaRPr lang="es-MX" sz="3000" dirty="0" smtClean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La </a:t>
            </a:r>
            <a:r>
              <a:rPr lang="es-MX" sz="3000" dirty="0"/>
              <a:t>tarea de </a:t>
            </a:r>
            <a:r>
              <a:rPr lang="es-MX" sz="3000" dirty="0" smtClean="0"/>
              <a:t>Minería de grafos </a:t>
            </a:r>
            <a:r>
              <a:rPr lang="es-MX" sz="3000" dirty="0"/>
              <a:t>implica la extracción de subgrafos específicos, frecuentes y </a:t>
            </a:r>
            <a:r>
              <a:rPr lang="es-MX" sz="3000" dirty="0" smtClean="0"/>
              <a:t>grandes.</a:t>
            </a:r>
            <a:endParaRPr lang="es-EC" sz="30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4986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sz="3200" dirty="0"/>
              <a:t>En una tarea habitual de GBDM se devuelven subgrafos con: </a:t>
            </a:r>
            <a:endParaRPr lang="es-MX" sz="32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s-MX" dirty="0" smtClean="0"/>
              <a:t> </a:t>
            </a:r>
            <a:r>
              <a:rPr lang="es-MX" sz="2400" dirty="0" smtClean="0"/>
              <a:t>Un </a:t>
            </a:r>
            <a:r>
              <a:rPr lang="es-MX" sz="2800" dirty="0" smtClean="0"/>
              <a:t>umbral </a:t>
            </a:r>
            <a:r>
              <a:rPr lang="es-MX" sz="2800" dirty="0"/>
              <a:t>de frecuencia (soporte) mínimo (al menos s grafos), o 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MX" sz="2800" dirty="0"/>
              <a:t>Un </a:t>
            </a:r>
            <a:r>
              <a:rPr lang="es-MX" sz="2800" dirty="0" smtClean="0"/>
              <a:t>umbral </a:t>
            </a:r>
            <a:r>
              <a:rPr lang="es-MX" sz="2800" dirty="0"/>
              <a:t>de tamaño (complejidad) mínimo (al menos n vértices)</a:t>
            </a:r>
            <a:endParaRPr lang="es-EC" sz="2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 </a:t>
            </a:r>
            <a:r>
              <a:rPr lang="es-MX" dirty="0"/>
              <a:t>Minería de Grafos </a:t>
            </a:r>
            <a:r>
              <a:rPr lang="es-MX" dirty="0" err="1" smtClean="0"/>
              <a:t>Multiobjetivo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4111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Concepto </a:t>
            </a:r>
            <a:r>
              <a:rPr lang="es-MX" sz="3200" dirty="0"/>
              <a:t>habitual en DMKD (reglas de asociación, identificación de patrones </a:t>
            </a:r>
            <a:r>
              <a:rPr lang="es-MX" sz="3200" dirty="0" smtClean="0"/>
              <a:t>frecuentes), </a:t>
            </a:r>
            <a:r>
              <a:rPr lang="es-MX" sz="3200" dirty="0"/>
              <a:t>a mayor complejidad de la unidad de información extraída, menor soporte y </a:t>
            </a:r>
            <a:r>
              <a:rPr lang="es-MX" sz="3200" dirty="0" smtClean="0"/>
              <a:t>viceversa.</a:t>
            </a:r>
          </a:p>
          <a:p>
            <a:pPr marL="45720" indent="0" algn="just">
              <a:buNone/>
            </a:pPr>
            <a:endParaRPr lang="es-MX" sz="3200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Es </a:t>
            </a:r>
            <a:r>
              <a:rPr lang="es-MX" sz="3200" dirty="0"/>
              <a:t>posible optimizar simultáneamente los dos criterios para obtener subgrafos con distintos equilibrios entre </a:t>
            </a:r>
            <a:r>
              <a:rPr lang="es-MX" sz="3200" dirty="0" smtClean="0"/>
              <a:t>ambos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478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Vamos emplear herramientas </a:t>
            </a:r>
            <a:r>
              <a:rPr lang="es-MX" sz="3200" dirty="0"/>
              <a:t>de Minería de Grafos (GBDM), mono- y </a:t>
            </a:r>
            <a:r>
              <a:rPr lang="es-MX" sz="3200" dirty="0" err="1"/>
              <a:t>multiobjetivo</a:t>
            </a:r>
            <a:r>
              <a:rPr lang="es-MX" sz="3200" dirty="0"/>
              <a:t>, para ayudar al profesional de la información automatizando esta </a:t>
            </a:r>
            <a:r>
              <a:rPr lang="es-MX" sz="3200" dirty="0" smtClean="0"/>
              <a:t>tarea.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313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Estos objetivos están en conflicto porque:  </a:t>
            </a:r>
            <a:endParaRPr lang="es-MX" sz="3200" dirty="0" smtClean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Los </a:t>
            </a:r>
            <a:r>
              <a:rPr lang="es-MX" sz="3000" dirty="0"/>
              <a:t>subgrafos más frecuentes suelen estar asociados a descubrimientos más obvios, que proporcionan poca información al usuario 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s-MX" sz="3000" dirty="0" smtClean="0"/>
              <a:t> </a:t>
            </a:r>
            <a:r>
              <a:rPr lang="es-MX" sz="3000" dirty="0"/>
              <a:t>Los subgrafos más complejos suelen representar descubrimientos más significativos pero tienen poco </a:t>
            </a:r>
            <a:r>
              <a:rPr lang="es-MX" sz="3000" dirty="0" smtClean="0"/>
              <a:t>soporte.</a:t>
            </a:r>
            <a:endParaRPr lang="es-EC" sz="30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5365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/>
              <a:t>Devuelve un conjunto completo de soluciones, dando información de </a:t>
            </a:r>
            <a:r>
              <a:rPr lang="es-ES" sz="3200" dirty="0" smtClean="0"/>
              <a:t>mejor calidad al experto</a:t>
            </a:r>
          </a:p>
          <a:p>
            <a:pPr marL="45720" indent="0" algn="just">
              <a:buNone/>
            </a:pPr>
            <a:endParaRPr lang="es-ES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l="18542" t="54747" r="8349" b="17439"/>
          <a:stretch/>
        </p:blipFill>
        <p:spPr bwMode="auto">
          <a:xfrm>
            <a:off x="683568" y="3429000"/>
            <a:ext cx="7632848" cy="2592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216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/>
              <a:t>Los métodos son flexibles. Se pueden aplicar a distintas tareas </a:t>
            </a:r>
            <a:r>
              <a:rPr lang="es-ES" sz="3200" dirty="0" smtClean="0"/>
              <a:t>de Minería de Grafos </a:t>
            </a:r>
            <a:r>
              <a:rPr lang="es-ES" sz="3200" dirty="0"/>
              <a:t>MO personalizando las funciones objetivo y </a:t>
            </a:r>
            <a:r>
              <a:rPr lang="es-ES" sz="3200" dirty="0" smtClean="0"/>
              <a:t>pueden considerar </a:t>
            </a:r>
            <a:r>
              <a:rPr lang="es-ES" sz="3200" dirty="0"/>
              <a:t>más de dos </a:t>
            </a:r>
            <a:r>
              <a:rPr lang="es-ES" sz="3200" dirty="0" smtClean="0"/>
              <a:t>objetivos.</a:t>
            </a:r>
            <a:endParaRPr lang="es-ES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6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 smtClean="0"/>
              <a:t>Este algoritmo es basado </a:t>
            </a:r>
            <a:r>
              <a:rPr lang="es-ES" sz="3200" dirty="0"/>
              <a:t>en incluir componentes </a:t>
            </a:r>
            <a:r>
              <a:rPr lang="es-ES" sz="3200" dirty="0" smtClean="0"/>
              <a:t>de Optimización </a:t>
            </a:r>
            <a:r>
              <a:rPr lang="es-ES" sz="3200" dirty="0"/>
              <a:t>Evolutiva </a:t>
            </a:r>
            <a:r>
              <a:rPr lang="es-ES" sz="3200" dirty="0" err="1" smtClean="0"/>
              <a:t>Multiobjetivo</a:t>
            </a:r>
            <a:r>
              <a:rPr lang="es-ES" sz="3200" dirty="0" smtClean="0"/>
              <a:t>.</a:t>
            </a:r>
          </a:p>
          <a:p>
            <a:pPr algn="just">
              <a:buFont typeface="Wingdings" pitchFamily="2" charset="2"/>
              <a:buChar char="Ø"/>
            </a:pPr>
            <a:r>
              <a:rPr lang="es-ES" sz="3200" dirty="0"/>
              <a:t>Se escogen los objetivos para evaluar cada subgrafo g: Soporte</a:t>
            </a:r>
            <a:r>
              <a:rPr lang="es-ES" sz="3200" dirty="0" smtClean="0"/>
              <a:t>, orden</a:t>
            </a:r>
            <a:r>
              <a:rPr lang="es-ES" sz="3200" dirty="0"/>
              <a:t>, tamaño, </a:t>
            </a:r>
            <a:r>
              <a:rPr lang="es-ES" sz="3200" dirty="0" smtClean="0"/>
              <a:t>densidad.</a:t>
            </a:r>
          </a:p>
          <a:p>
            <a:pPr algn="just">
              <a:buFont typeface="Wingdings" pitchFamily="2" charset="2"/>
              <a:buChar char="Ø"/>
            </a:pPr>
            <a:r>
              <a:rPr lang="es-ES" sz="3200" dirty="0"/>
              <a:t>Se asigna </a:t>
            </a:r>
            <a:r>
              <a:rPr lang="es-ES" sz="3200" dirty="0" err="1"/>
              <a:t>fitness</a:t>
            </a:r>
            <a:r>
              <a:rPr lang="es-ES" sz="3200" dirty="0"/>
              <a:t> a cada subgrafo candidato usando el </a:t>
            </a:r>
            <a:r>
              <a:rPr lang="es-ES" sz="3200" i="1" dirty="0" err="1" smtClean="0"/>
              <a:t>nondominated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dominated</a:t>
            </a:r>
            <a:r>
              <a:rPr lang="es-ES" sz="3200" i="1" dirty="0" smtClean="0"/>
              <a:t> </a:t>
            </a:r>
            <a:r>
              <a:rPr lang="es-ES" sz="3200" i="1" dirty="0" err="1"/>
              <a:t>sorting</a:t>
            </a:r>
            <a:r>
              <a:rPr lang="es-ES" sz="3200" i="1" dirty="0"/>
              <a:t> </a:t>
            </a:r>
            <a:r>
              <a:rPr lang="es-ES" sz="3200" dirty="0"/>
              <a:t>de NSGA-II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Subdue</a:t>
            </a:r>
            <a:r>
              <a:rPr lang="es-ES" b="1" dirty="0"/>
              <a:t> </a:t>
            </a:r>
            <a:r>
              <a:rPr lang="es-ES" b="1" dirty="0" err="1"/>
              <a:t>Multiobjetivo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7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/>
              <a:t>Las soluciones del primer frente </a:t>
            </a:r>
            <a:r>
              <a:rPr lang="es-ES" sz="3200" dirty="0" smtClean="0"/>
              <a:t>no-dominado tienen </a:t>
            </a:r>
            <a:r>
              <a:rPr lang="es-ES" sz="3200" dirty="0"/>
              <a:t>el </a:t>
            </a:r>
            <a:r>
              <a:rPr lang="es-ES" sz="3200" dirty="0" err="1"/>
              <a:t>fitness</a:t>
            </a:r>
            <a:r>
              <a:rPr lang="es-ES" sz="3200" dirty="0"/>
              <a:t> más alto </a:t>
            </a:r>
            <a:endParaRPr lang="es-ES" sz="3200" dirty="0" smtClean="0"/>
          </a:p>
          <a:p>
            <a:pPr algn="just">
              <a:buFont typeface="Wingdings" pitchFamily="2" charset="2"/>
              <a:buChar char="Ø"/>
            </a:pPr>
            <a:r>
              <a:rPr lang="es-ES" sz="3200" dirty="0" smtClean="0"/>
              <a:t>Todas </a:t>
            </a:r>
            <a:r>
              <a:rPr lang="es-ES" sz="3200" dirty="0"/>
              <a:t>las soluciones del mismo frente </a:t>
            </a:r>
            <a:r>
              <a:rPr lang="es-ES" sz="3200" dirty="0" smtClean="0"/>
              <a:t>tienen el </a:t>
            </a:r>
            <a:r>
              <a:rPr lang="es-ES" sz="3200" dirty="0"/>
              <a:t>mismo </a:t>
            </a:r>
            <a:r>
              <a:rPr lang="es-ES" sz="3200" dirty="0" err="1"/>
              <a:t>fitness</a:t>
            </a:r>
            <a:r>
              <a:rPr lang="es-ES" sz="3200" dirty="0"/>
              <a:t> (</a:t>
            </a:r>
            <a:r>
              <a:rPr lang="es-ES" sz="3200" dirty="0" err="1"/>
              <a:t>rank</a:t>
            </a:r>
            <a:r>
              <a:rPr lang="es-ES" sz="3200" dirty="0"/>
              <a:t>)</a:t>
            </a:r>
          </a:p>
          <a:p>
            <a:pPr algn="just">
              <a:buFont typeface="Wingdings" pitchFamily="2" charset="2"/>
              <a:buChar char="Ø"/>
            </a:pPr>
            <a:r>
              <a:rPr lang="es-ES" sz="3200" dirty="0"/>
              <a:t> Las mejores soluciones tienen </a:t>
            </a:r>
            <a:r>
              <a:rPr lang="es-ES" sz="3200" dirty="0" err="1"/>
              <a:t>rank</a:t>
            </a:r>
            <a:r>
              <a:rPr lang="es-ES" sz="3200" dirty="0"/>
              <a:t> 1, las </a:t>
            </a:r>
            <a:r>
              <a:rPr lang="es-ES" sz="3200" dirty="0" smtClean="0"/>
              <a:t>de </a:t>
            </a:r>
            <a:r>
              <a:rPr lang="es-ES" sz="3200" dirty="0" err="1" smtClean="0"/>
              <a:t>rank</a:t>
            </a:r>
            <a:r>
              <a:rPr lang="es-ES" sz="3200" dirty="0" smtClean="0"/>
              <a:t> </a:t>
            </a:r>
            <a:r>
              <a:rPr lang="es-ES" sz="3200" dirty="0"/>
              <a:t>2 son las segundas mejores y </a:t>
            </a:r>
            <a:r>
              <a:rPr lang="es-ES" sz="3200" dirty="0" smtClean="0"/>
              <a:t>así</a:t>
            </a:r>
            <a:endParaRPr lang="es-ES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0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/>
              <a:t>Se seleccionan los </a:t>
            </a:r>
            <a:r>
              <a:rPr lang="es-ES" sz="3200" i="1" dirty="0" err="1"/>
              <a:t>BeamWidth</a:t>
            </a:r>
            <a:r>
              <a:rPr lang="es-ES" sz="3200" i="1" dirty="0"/>
              <a:t> </a:t>
            </a:r>
            <a:r>
              <a:rPr lang="es-ES" sz="3200" dirty="0"/>
              <a:t>mejores subgrafos </a:t>
            </a:r>
            <a:r>
              <a:rPr lang="es-ES" sz="3200" dirty="0" smtClean="0"/>
              <a:t>candidatos considerando </a:t>
            </a:r>
            <a:r>
              <a:rPr lang="es-ES" sz="3200" dirty="0"/>
              <a:t>el </a:t>
            </a:r>
            <a:r>
              <a:rPr lang="es-ES" sz="3200" i="1" dirty="0" err="1"/>
              <a:t>crowding</a:t>
            </a:r>
            <a:r>
              <a:rPr lang="es-ES" sz="3200" i="1" dirty="0"/>
              <a:t> </a:t>
            </a:r>
            <a:r>
              <a:rPr lang="es-ES" sz="3200" i="1" dirty="0" err="1"/>
              <a:t>distance</a:t>
            </a:r>
            <a:r>
              <a:rPr lang="es-ES" sz="3200" i="1" dirty="0"/>
              <a:t> </a:t>
            </a:r>
            <a:r>
              <a:rPr lang="es-ES" sz="3200" i="1" dirty="0" err="1"/>
              <a:t>procedure</a:t>
            </a:r>
            <a:r>
              <a:rPr lang="es-ES" sz="3200" i="1" dirty="0"/>
              <a:t> </a:t>
            </a:r>
            <a:r>
              <a:rPr lang="es-ES" sz="3200" dirty="0"/>
              <a:t>de </a:t>
            </a:r>
            <a:r>
              <a:rPr lang="es-ES" sz="3200" dirty="0" smtClean="0"/>
              <a:t>NSGA-II</a:t>
            </a:r>
          </a:p>
          <a:p>
            <a:pPr algn="just">
              <a:buFont typeface="Wingdings" pitchFamily="2" charset="2"/>
              <a:buChar char="Ø"/>
            </a:pPr>
            <a:r>
              <a:rPr lang="es-ES" sz="3200" dirty="0"/>
              <a:t>Los subgrafos de mayor diversidad son los de mayores valores </a:t>
            </a:r>
            <a:r>
              <a:rPr lang="es-ES" sz="3200" dirty="0" smtClean="0"/>
              <a:t>de </a:t>
            </a:r>
            <a:r>
              <a:rPr lang="es-ES" sz="3200" i="1" dirty="0" err="1" smtClean="0"/>
              <a:t>crowding</a:t>
            </a:r>
            <a:r>
              <a:rPr lang="es-ES" sz="3200" i="1" dirty="0" smtClean="0"/>
              <a:t> </a:t>
            </a:r>
            <a:r>
              <a:rPr lang="es-ES" sz="3200" i="1" dirty="0" err="1"/>
              <a:t>distance</a:t>
            </a:r>
            <a:endParaRPr lang="es-ES" sz="3200" i="1" dirty="0"/>
          </a:p>
          <a:p>
            <a:pPr algn="just">
              <a:buFont typeface="Wingdings" pitchFamily="2" charset="2"/>
              <a:buChar char="Ø"/>
            </a:pPr>
            <a:r>
              <a:rPr lang="es-ES" sz="3200" dirty="0"/>
              <a:t> Uso de un archivo externo de Pareto, actualizado en cada iteración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435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 rotWithShape="1">
          <a:blip r:embed="rId2"/>
          <a:srcRect l="12009" t="40839" r="8879" b="18543"/>
          <a:stretch/>
        </p:blipFill>
        <p:spPr bwMode="auto">
          <a:xfrm>
            <a:off x="381000" y="1844824"/>
            <a:ext cx="8407400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52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 rotWithShape="1">
          <a:blip r:embed="rId2"/>
          <a:srcRect l="15717" t="33775" r="14000" b="19647"/>
          <a:stretch/>
        </p:blipFill>
        <p:spPr bwMode="auto">
          <a:xfrm>
            <a:off x="395536" y="1844824"/>
            <a:ext cx="8312135" cy="4406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7619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 err="1"/>
              <a:t>Subdue</a:t>
            </a:r>
            <a:r>
              <a:rPr lang="es-ES" sz="3200" dirty="0"/>
              <a:t>-I: </a:t>
            </a:r>
            <a:r>
              <a:rPr lang="es-ES" sz="3200" dirty="0" err="1"/>
              <a:t>Subdue</a:t>
            </a:r>
            <a:r>
              <a:rPr lang="es-ES" sz="3200" dirty="0"/>
              <a:t> clásico mono-objetivo para generar un Pareto </a:t>
            </a:r>
            <a:r>
              <a:rPr lang="es-ES" sz="3200" dirty="0" smtClean="0"/>
              <a:t>de subgrafos</a:t>
            </a:r>
            <a:r>
              <a:rPr lang="es-ES" sz="3200" dirty="0"/>
              <a:t>. Determinístico. 3 ejecuciones con 3 objetivos </a:t>
            </a:r>
            <a:r>
              <a:rPr lang="es-ES" sz="3200" dirty="0" smtClean="0"/>
              <a:t>distintos </a:t>
            </a:r>
            <a:r>
              <a:rPr lang="es-ES" sz="3200" dirty="0"/>
              <a:t>combinadas</a:t>
            </a:r>
            <a:r>
              <a:rPr lang="es-ES" sz="3200" dirty="0" smtClean="0"/>
              <a:t>.</a:t>
            </a:r>
          </a:p>
          <a:p>
            <a:pPr algn="just">
              <a:buFont typeface="Wingdings" pitchFamily="2" charset="2"/>
              <a:buChar char="Ø"/>
            </a:pPr>
            <a:r>
              <a:rPr lang="es-ES" sz="3200" dirty="0" err="1" smtClean="0"/>
              <a:t>Subdue</a:t>
            </a:r>
            <a:r>
              <a:rPr lang="es-ES" sz="3200" dirty="0" smtClean="0"/>
              <a:t>-II</a:t>
            </a:r>
            <a:r>
              <a:rPr lang="es-ES" sz="3200" dirty="0"/>
              <a:t>: </a:t>
            </a:r>
            <a:r>
              <a:rPr lang="es-ES" sz="3200" dirty="0" err="1"/>
              <a:t>Subdue</a:t>
            </a:r>
            <a:r>
              <a:rPr lang="es-ES" sz="3200" dirty="0"/>
              <a:t> mono-objetivo con una función de </a:t>
            </a:r>
            <a:r>
              <a:rPr lang="es-ES" sz="3200" dirty="0" smtClean="0"/>
              <a:t>evaluación </a:t>
            </a:r>
            <a:r>
              <a:rPr lang="es-ES" sz="3200" dirty="0" err="1" smtClean="0"/>
              <a:t>multicriterio</a:t>
            </a:r>
            <a:r>
              <a:rPr lang="es-ES" sz="3200" dirty="0" smtClean="0"/>
              <a:t> </a:t>
            </a:r>
            <a:r>
              <a:rPr lang="es-ES" sz="3200" dirty="0"/>
              <a:t>basada en una combinación con pesos. Determinístico</a:t>
            </a:r>
            <a:r>
              <a:rPr lang="es-ES" sz="3200" dirty="0" smtClean="0"/>
              <a:t>. 11 </a:t>
            </a:r>
            <a:r>
              <a:rPr lang="es-ES" sz="3200" dirty="0"/>
              <a:t>ejecuciones con diferentes vectores de pesos combinadas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Algoritmos de </a:t>
            </a:r>
            <a:r>
              <a:rPr lang="es-ES" b="1" dirty="0" smtClean="0"/>
              <a:t>comparación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4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it-IT" sz="3200" dirty="0"/>
              <a:t>MOSubdue-I: MOSubdue con non-dominated sorting. Det. 1 </a:t>
            </a:r>
            <a:r>
              <a:rPr lang="it-IT" sz="3200" dirty="0" smtClean="0"/>
              <a:t>.</a:t>
            </a:r>
          </a:p>
          <a:p>
            <a:pPr algn="just">
              <a:buFont typeface="Wingdings" pitchFamily="2" charset="2"/>
              <a:buChar char="Ø"/>
            </a:pPr>
            <a:r>
              <a:rPr lang="es-ES" sz="3200" dirty="0" err="1" smtClean="0"/>
              <a:t>MOSubdue</a:t>
            </a:r>
            <a:r>
              <a:rPr lang="es-ES" sz="3200" dirty="0" smtClean="0"/>
              <a:t>-II</a:t>
            </a:r>
            <a:r>
              <a:rPr lang="es-ES" sz="3200" dirty="0"/>
              <a:t>: </a:t>
            </a:r>
            <a:r>
              <a:rPr lang="es-ES" sz="3200" dirty="0" err="1"/>
              <a:t>MOSubdue</a:t>
            </a:r>
            <a:r>
              <a:rPr lang="es-ES" sz="3200" dirty="0"/>
              <a:t> con </a:t>
            </a:r>
            <a:r>
              <a:rPr lang="es-ES" sz="3200" i="1" dirty="0" err="1"/>
              <a:t>nondominated</a:t>
            </a:r>
            <a:r>
              <a:rPr lang="es-ES" sz="3200" i="1" dirty="0"/>
              <a:t> </a:t>
            </a:r>
            <a:r>
              <a:rPr lang="es-ES" sz="3200" i="1" dirty="0" err="1"/>
              <a:t>sorting</a:t>
            </a:r>
            <a:r>
              <a:rPr lang="es-ES" sz="3200" i="1" dirty="0"/>
              <a:t> </a:t>
            </a:r>
            <a:r>
              <a:rPr lang="es-ES" sz="3200" dirty="0"/>
              <a:t>y </a:t>
            </a:r>
            <a:r>
              <a:rPr lang="es-ES" sz="3200" i="1" dirty="0" err="1" smtClean="0"/>
              <a:t>crowdingdistance</a:t>
            </a:r>
            <a:r>
              <a:rPr lang="es-ES" sz="3200" i="1" dirty="0"/>
              <a:t> </a:t>
            </a:r>
            <a:r>
              <a:rPr lang="es-ES" sz="3200" i="1" dirty="0" err="1" smtClean="0"/>
              <a:t>selection</a:t>
            </a:r>
            <a:r>
              <a:rPr lang="es-ES" sz="3200" dirty="0"/>
              <a:t>. Probabilístico. 10 ejecuciones </a:t>
            </a:r>
            <a:r>
              <a:rPr lang="es-ES" sz="3200" dirty="0" smtClean="0"/>
              <a:t>aleatorias.</a:t>
            </a:r>
          </a:p>
          <a:p>
            <a:pPr algn="just">
              <a:buFont typeface="Wingdings" pitchFamily="2" charset="2"/>
              <a:buChar char="Ø"/>
            </a:pPr>
            <a:r>
              <a:rPr lang="es-ES" sz="3200" dirty="0" err="1"/>
              <a:t>MOGaston</a:t>
            </a:r>
            <a:r>
              <a:rPr lang="es-ES" sz="3200" dirty="0"/>
              <a:t>: </a:t>
            </a:r>
            <a:r>
              <a:rPr lang="es-ES" sz="3200" dirty="0" smtClean="0"/>
              <a:t>Con un </a:t>
            </a:r>
            <a:r>
              <a:rPr lang="es-ES" sz="3200" dirty="0"/>
              <a:t>archivo de Pareto externo. Búsqueda exhaustiva basada </a:t>
            </a:r>
            <a:r>
              <a:rPr lang="es-ES" sz="3200" dirty="0" smtClean="0"/>
              <a:t>en umbrales</a:t>
            </a:r>
            <a:r>
              <a:rPr lang="es-ES" sz="3200" dirty="0"/>
              <a:t>, </a:t>
            </a:r>
            <a:r>
              <a:rPr lang="es-ES" sz="3200" b="1" dirty="0"/>
              <a:t>inabordable </a:t>
            </a:r>
            <a:r>
              <a:rPr lang="es-ES" sz="3200" dirty="0"/>
              <a:t>en </a:t>
            </a:r>
            <a:r>
              <a:rPr lang="es-ES" sz="3200" dirty="0" smtClean="0"/>
              <a:t>base de datos </a:t>
            </a:r>
            <a:r>
              <a:rPr lang="es-ES" sz="3200" dirty="0"/>
              <a:t>grandes. 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75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Es </a:t>
            </a:r>
            <a:r>
              <a:rPr lang="es-MX" sz="3200" dirty="0"/>
              <a:t>una representación visual (mapa) del estado de la investigación científica de un dominio concreto (institución, región, país, continente o nivel </a:t>
            </a:r>
            <a:r>
              <a:rPr lang="es-MX" sz="3200" dirty="0" smtClean="0"/>
              <a:t>mundial y entre otros) en un momento determinado.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s-MX" sz="32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Emplea </a:t>
            </a:r>
            <a:r>
              <a:rPr lang="es-MX" sz="3200" dirty="0"/>
              <a:t>una estructura top-</a:t>
            </a:r>
            <a:r>
              <a:rPr lang="es-MX" sz="3200" dirty="0" err="1"/>
              <a:t>down</a:t>
            </a:r>
            <a:r>
              <a:rPr lang="es-MX" sz="3200" dirty="0"/>
              <a:t> basada en la existencia de una estructura de categorías documentales previa requiere la aplicación secuencial de distintas </a:t>
            </a:r>
            <a:r>
              <a:rPr lang="es-MX" sz="3200" dirty="0" smtClean="0"/>
              <a:t>técnicas.</a:t>
            </a:r>
            <a:endParaRPr lang="es-EC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y análisis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4159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 smtClean="0"/>
              <a:t>Tiene </a:t>
            </a:r>
            <a:r>
              <a:rPr lang="es-ES" sz="3200" dirty="0"/>
              <a:t>un buen rendimiento pero presenta el problema </a:t>
            </a:r>
            <a:r>
              <a:rPr lang="es-ES" sz="3200" dirty="0" smtClean="0"/>
              <a:t>de que </a:t>
            </a:r>
            <a:r>
              <a:rPr lang="es-ES" sz="3200" dirty="0"/>
              <a:t>la búsqueda </a:t>
            </a:r>
            <a:r>
              <a:rPr lang="es-ES" sz="3200" dirty="0" err="1"/>
              <a:t>Beam</a:t>
            </a:r>
            <a:r>
              <a:rPr lang="es-ES" sz="3200" dirty="0"/>
              <a:t> </a:t>
            </a:r>
            <a:r>
              <a:rPr lang="es-ES" sz="3200" dirty="0" err="1"/>
              <a:t>Search</a:t>
            </a:r>
            <a:r>
              <a:rPr lang="es-ES" sz="3200" dirty="0"/>
              <a:t> </a:t>
            </a:r>
            <a:r>
              <a:rPr lang="es-ES" sz="3200" dirty="0" err="1"/>
              <a:t>multiobjetivo</a:t>
            </a:r>
            <a:r>
              <a:rPr lang="es-ES" sz="3200" dirty="0"/>
              <a:t> es una búsqueda </a:t>
            </a:r>
            <a:r>
              <a:rPr lang="es-ES" sz="3200" dirty="0" smtClean="0"/>
              <a:t>en profundidad </a:t>
            </a:r>
            <a:r>
              <a:rPr lang="es-ES" sz="3200" dirty="0"/>
              <a:t>en grafos que no permite </a:t>
            </a:r>
            <a:r>
              <a:rPr lang="es-ES" sz="3200" dirty="0" err="1" smtClean="0"/>
              <a:t>backtracking</a:t>
            </a:r>
            <a:r>
              <a:rPr lang="es-ES" sz="3200" dirty="0" smtClean="0"/>
              <a:t>.</a:t>
            </a:r>
          </a:p>
          <a:p>
            <a:pPr algn="just">
              <a:buFont typeface="Wingdings" pitchFamily="2" charset="2"/>
              <a:buChar char="Ø"/>
            </a:pPr>
            <a:r>
              <a:rPr lang="es-ES" sz="3200" dirty="0" smtClean="0"/>
              <a:t>Pierde buenas </a:t>
            </a:r>
            <a:r>
              <a:rPr lang="es-ES" sz="3200" dirty="0"/>
              <a:t>soluciones que al inicio de la exploración </a:t>
            </a:r>
            <a:r>
              <a:rPr lang="es-ES" sz="3200" dirty="0" smtClean="0"/>
              <a:t>no son </a:t>
            </a:r>
            <a:r>
              <a:rPr lang="es-ES" sz="3200" dirty="0"/>
              <a:t>lo suficientemente prometedoras para entrar en la </a:t>
            </a:r>
            <a:r>
              <a:rPr lang="es-ES" sz="3200" i="1" dirty="0" err="1"/>
              <a:t>ChildList</a:t>
            </a:r>
            <a:endParaRPr lang="es-ES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MOEP-GBDM</a:t>
            </a:r>
          </a:p>
        </p:txBody>
      </p:sp>
    </p:spTree>
    <p:extLst>
      <p:ext uri="{BB962C8B-B14F-4D97-AF65-F5344CB8AC3E}">
        <p14:creationId xmlns:p14="http://schemas.microsoft.com/office/powerpoint/2010/main" val="427886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/>
              <a:t> No se aplica operador de cruce. Los subgrafos se generan sólo </a:t>
            </a:r>
            <a:r>
              <a:rPr lang="es-ES" sz="3200" dirty="0" smtClean="0"/>
              <a:t>por mutación </a:t>
            </a:r>
            <a:r>
              <a:rPr lang="es-ES" sz="3200" dirty="0"/>
              <a:t>en distintas zonas del espacio de búsqueda en </a:t>
            </a:r>
            <a:r>
              <a:rPr lang="es-ES" sz="3200" dirty="0" smtClean="0"/>
              <a:t>paralelo.</a:t>
            </a:r>
          </a:p>
          <a:p>
            <a:pPr algn="just">
              <a:buFont typeface="Wingdings" pitchFamily="2" charset="2"/>
              <a:buChar char="Ø"/>
            </a:pPr>
            <a:endParaRPr lang="es-ES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5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b="1" dirty="0" smtClean="0"/>
              <a:t> </a:t>
            </a:r>
            <a:r>
              <a:rPr lang="es-ES" sz="3200" b="1" dirty="0"/>
              <a:t>Codificación</a:t>
            </a:r>
            <a:r>
              <a:rPr lang="es-ES" sz="3200" dirty="0"/>
              <a:t>: Representación basada en grafos. El </a:t>
            </a:r>
            <a:r>
              <a:rPr lang="es-ES" sz="3200" dirty="0" smtClean="0"/>
              <a:t>individuo incluye </a:t>
            </a:r>
            <a:r>
              <a:rPr lang="es-ES" sz="3200" dirty="0"/>
              <a:t>el subgrafo candidato (prototipo genérico) y todas </a:t>
            </a:r>
            <a:r>
              <a:rPr lang="es-ES" sz="3200" dirty="0" smtClean="0"/>
              <a:t>las instancias </a:t>
            </a:r>
            <a:r>
              <a:rPr lang="es-ES" sz="3200" dirty="0"/>
              <a:t>que cubre en </a:t>
            </a:r>
            <a:r>
              <a:rPr lang="es-ES" sz="3200" dirty="0" smtClean="0"/>
              <a:t>G.</a:t>
            </a:r>
            <a:endParaRPr lang="es-ES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Componentes de </a:t>
            </a:r>
            <a:r>
              <a:rPr lang="es-ES" b="1" dirty="0" smtClean="0"/>
              <a:t>MOEP-GDBM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l="22398" t="43267" r="11288" b="16998"/>
          <a:stretch/>
        </p:blipFill>
        <p:spPr bwMode="auto">
          <a:xfrm>
            <a:off x="755576" y="3861048"/>
            <a:ext cx="7776864" cy="2448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415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/>
              <a:t>La población debe contener subgrafos de distintos niveles </a:t>
            </a:r>
            <a:r>
              <a:rPr lang="es-ES" sz="3200" dirty="0" smtClean="0"/>
              <a:t>del retículo </a:t>
            </a:r>
            <a:r>
              <a:rPr lang="es-ES" sz="3200" dirty="0"/>
              <a:t>de </a:t>
            </a:r>
            <a:r>
              <a:rPr lang="es-ES" sz="3200" dirty="0" smtClean="0"/>
              <a:t>subgrafos.</a:t>
            </a:r>
          </a:p>
          <a:p>
            <a:pPr algn="just">
              <a:buFont typeface="Wingdings" pitchFamily="2" charset="2"/>
              <a:buChar char="Ø"/>
            </a:pPr>
            <a:endParaRPr lang="es-ES" sz="3200" dirty="0"/>
          </a:p>
          <a:p>
            <a:pPr algn="just">
              <a:buFont typeface="Wingdings" pitchFamily="2" charset="2"/>
              <a:buChar char="Ø"/>
            </a:pPr>
            <a:r>
              <a:rPr lang="es-ES" sz="3200" dirty="0"/>
              <a:t>Primero se crean subgrafos de un solo nodo a partir de </a:t>
            </a:r>
            <a:r>
              <a:rPr lang="es-ES" sz="3200" dirty="0" smtClean="0"/>
              <a:t>las etiquetas </a:t>
            </a:r>
            <a:r>
              <a:rPr lang="es-ES" sz="3200" dirty="0"/>
              <a:t>únicas de G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Inicialización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34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/>
              <a:t>Luego se explora el siguiente nivel del retículo </a:t>
            </a:r>
            <a:r>
              <a:rPr lang="es-ES" sz="3200" dirty="0" smtClean="0"/>
              <a:t>expandiendo todas </a:t>
            </a:r>
            <a:r>
              <a:rPr lang="es-ES" sz="3200" dirty="0"/>
              <a:t>las instancias de esos subgrafos en G con un nodo y </a:t>
            </a:r>
            <a:r>
              <a:rPr lang="es-ES" sz="3200" dirty="0" smtClean="0"/>
              <a:t>un arco </a:t>
            </a:r>
            <a:r>
              <a:rPr lang="es-ES" sz="3200" dirty="0"/>
              <a:t>de todas las formas válidas </a:t>
            </a:r>
            <a:r>
              <a:rPr lang="es-ES" sz="3200" dirty="0" smtClean="0"/>
              <a:t>posibles.</a:t>
            </a:r>
          </a:p>
          <a:p>
            <a:pPr algn="just">
              <a:buFont typeface="Wingdings" pitchFamily="2" charset="2"/>
              <a:buChar char="Ø"/>
            </a:pPr>
            <a:r>
              <a:rPr lang="es-ES" sz="3200" dirty="0"/>
              <a:t>Se genera la población inicial </a:t>
            </a:r>
            <a:r>
              <a:rPr lang="es-ES" sz="3200" dirty="0" smtClean="0"/>
              <a:t> </a:t>
            </a:r>
            <a:r>
              <a:rPr lang="es-ES" sz="3200" dirty="0" err="1" smtClean="0"/>
              <a:t>scogiendo</a:t>
            </a:r>
            <a:r>
              <a:rPr lang="es-ES" sz="3200" dirty="0" smtClean="0"/>
              <a:t> aleatoriamente entre </a:t>
            </a:r>
            <a:r>
              <a:rPr lang="es-ES" sz="3200" dirty="0"/>
              <a:t>los subgrafos candidatos anteriores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9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/>
              <a:t>Se expanden todas las instancias del subgrafo padre en </a:t>
            </a:r>
            <a:r>
              <a:rPr lang="es-ES" sz="3200" dirty="0" smtClean="0"/>
              <a:t>G añadiendo </a:t>
            </a:r>
            <a:r>
              <a:rPr lang="es-ES" sz="3200" dirty="0"/>
              <a:t>un </a:t>
            </a:r>
            <a:r>
              <a:rPr lang="es-ES" sz="3200" dirty="0" smtClean="0"/>
              <a:t>arco, para crear </a:t>
            </a:r>
            <a:r>
              <a:rPr lang="es-ES" sz="3200" dirty="0"/>
              <a:t>los subgrafos hijo </a:t>
            </a:r>
            <a:r>
              <a:rPr lang="es-ES" sz="3200" dirty="0" smtClean="0"/>
              <a:t>candidatos,</a:t>
            </a:r>
          </a:p>
          <a:p>
            <a:pPr algn="just">
              <a:buFont typeface="Wingdings" pitchFamily="2" charset="2"/>
              <a:buChar char="Ø"/>
            </a:pPr>
            <a:endParaRPr lang="es-ES" sz="3200" dirty="0" smtClean="0"/>
          </a:p>
          <a:p>
            <a:pPr algn="just">
              <a:buFont typeface="Wingdings" pitchFamily="2" charset="2"/>
              <a:buChar char="Ø"/>
            </a:pPr>
            <a:r>
              <a:rPr lang="es-ES" sz="3200" dirty="0"/>
              <a:t>Se escoge aleatoriamente un subgrafo hijo </a:t>
            </a:r>
            <a:r>
              <a:rPr lang="es-ES" sz="3200" b="1" dirty="0"/>
              <a:t>con al </a:t>
            </a:r>
            <a:r>
              <a:rPr lang="es-ES" sz="3200" b="1" dirty="0" smtClean="0"/>
              <a:t>menos dos </a:t>
            </a:r>
            <a:r>
              <a:rPr lang="es-ES" sz="3200" b="1" dirty="0"/>
              <a:t>instancias cubiertas </a:t>
            </a:r>
            <a:r>
              <a:rPr lang="es-ES" sz="3200" dirty="0"/>
              <a:t>en G como individuo </a:t>
            </a:r>
            <a:r>
              <a:rPr lang="es-ES" sz="3200" dirty="0" smtClean="0"/>
              <a:t>resultante de </a:t>
            </a:r>
            <a:r>
              <a:rPr lang="es-ES" sz="3200" dirty="0"/>
              <a:t>la mutación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Generación de subgrafos candidatos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24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/>
              <a:t>Se evalúa los subgrafos de la población mediante las </a:t>
            </a:r>
            <a:r>
              <a:rPr lang="es-ES" sz="3200" dirty="0" smtClean="0"/>
              <a:t>funciones objetivo consideradas.</a:t>
            </a:r>
            <a:endParaRPr lang="es-ES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Evaluación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1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200" dirty="0"/>
              <a:t>Se emplea un mecanismo </a:t>
            </a:r>
            <a:r>
              <a:rPr lang="es-ES" sz="3200" dirty="0" smtClean="0"/>
              <a:t>para </a:t>
            </a:r>
            <a:r>
              <a:rPr lang="es-ES" sz="3200" dirty="0"/>
              <a:t>seleccionar la nueva </a:t>
            </a:r>
            <a:r>
              <a:rPr lang="es-ES" sz="3200" dirty="0" smtClean="0"/>
              <a:t>población a </a:t>
            </a:r>
            <a:r>
              <a:rPr lang="es-ES" sz="3200" dirty="0"/>
              <a:t>partir de la población unión de la actual y </a:t>
            </a:r>
            <a:r>
              <a:rPr lang="es-ES" sz="3200"/>
              <a:t>la </a:t>
            </a:r>
            <a:r>
              <a:rPr lang="es-ES" sz="3200" smtClean="0"/>
              <a:t>descendientes</a:t>
            </a:r>
            <a:endParaRPr lang="es-ES" sz="3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Mecanismo de Selección </a:t>
            </a:r>
            <a:r>
              <a:rPr lang="es-ES" b="1" dirty="0" err="1" smtClean="0"/>
              <a:t>Multiobjetivo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353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C" sz="2800" u="sng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s-EC" sz="2800" u="sng" dirty="0" smtClean="0">
                <a:solidFill>
                  <a:schemeClr val="tx1"/>
                </a:solidFill>
                <a:hlinkClick r:id="rId2"/>
              </a:rPr>
              <a:t>www.scielo.org.co/scielo.php?pid=S0120-05342008000300002&amp;script=sci_arttext</a:t>
            </a:r>
            <a:endParaRPr lang="es-EC" sz="2800" u="sng" dirty="0" smtClean="0">
              <a:solidFill>
                <a:schemeClr val="tx1"/>
              </a:solidFill>
            </a:endParaRPr>
          </a:p>
          <a:p>
            <a:pPr algn="just">
              <a:buFont typeface="Wingdings" pitchFamily="2" charset="2"/>
              <a:buChar char="Ø"/>
            </a:pPr>
            <a:endParaRPr lang="es-ES" sz="2800" dirty="0">
              <a:solidFill>
                <a:schemeClr val="tx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s-ES" sz="2800" u="sng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s-ES" sz="2800" u="sng" dirty="0" smtClean="0">
                <a:solidFill>
                  <a:schemeClr val="tx1"/>
                </a:solidFill>
                <a:hlinkClick r:id="rId3"/>
              </a:rPr>
              <a:t>docplayer.es/1188555-Analisis-de-dominios-por-medio-de-la-visualizacion-de-mapas-de-grandes-dominios-cientificos.html</a:t>
            </a:r>
            <a:endParaRPr lang="es-ES" sz="2800" u="sng" dirty="0" smtClean="0">
              <a:solidFill>
                <a:schemeClr val="tx1"/>
              </a:solidFill>
            </a:endParaRPr>
          </a:p>
          <a:p>
            <a:pPr algn="just">
              <a:buFont typeface="Wingdings" pitchFamily="2" charset="2"/>
              <a:buChar char="Ø"/>
            </a:pPr>
            <a:endParaRPr lang="es-ES" sz="2800" dirty="0">
              <a:solidFill>
                <a:schemeClr val="tx1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s-ES" sz="2800" u="sng" dirty="0">
                <a:solidFill>
                  <a:schemeClr val="tx1"/>
                </a:solidFill>
                <a:hlinkClick r:id="rId4"/>
              </a:rPr>
              <a:t>file:///C:/Users/hp/Downloads/An%C3%A1lisis%20de%20Dominios%20por%20Medio%20de%20la%20Visualizaci%C3%B3n%20de%20Mapas%20de%20Grandes%20Dominios%20Cient%C3%ADficos.pdf</a:t>
            </a:r>
            <a:endParaRPr lang="es-ES" sz="2800" dirty="0">
              <a:solidFill>
                <a:schemeClr val="tx1"/>
              </a:solidFill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09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s-ES" sz="3000" u="sng" dirty="0">
                <a:hlinkClick r:id="rId2"/>
              </a:rPr>
              <a:t>http://</a:t>
            </a:r>
            <a:r>
              <a:rPr lang="es-ES" sz="3000" u="sng" dirty="0" smtClean="0">
                <a:hlinkClick r:id="rId2"/>
              </a:rPr>
              <a:t>aquirin.ovh.org/research/papers/nc-2010-analisis-evolucion-temporal.pdf</a:t>
            </a:r>
            <a:endParaRPr lang="es-ES" sz="3000" u="sng" dirty="0" smtClean="0"/>
          </a:p>
          <a:p>
            <a:pPr algn="just">
              <a:buFont typeface="Wingdings" pitchFamily="2" charset="2"/>
              <a:buChar char="Ø"/>
            </a:pPr>
            <a:endParaRPr lang="es-ES" sz="3000" dirty="0"/>
          </a:p>
          <a:p>
            <a:pPr algn="just">
              <a:buFont typeface="Wingdings" pitchFamily="2" charset="2"/>
              <a:buChar char="Ø"/>
            </a:pPr>
            <a:r>
              <a:rPr lang="es-ES" sz="3000" u="sng" dirty="0">
                <a:hlinkClick r:id="rId3"/>
              </a:rPr>
              <a:t>http://</a:t>
            </a:r>
            <a:r>
              <a:rPr lang="es-ES" sz="3000" u="sng" dirty="0" smtClean="0">
                <a:hlinkClick r:id="rId3"/>
              </a:rPr>
              <a:t>sci2s.ugr.es/sites/default/files/files/TutorialsAndPlenaryTalks/CharlaMineriaCienciogramasTAMIDA2013.pdf</a:t>
            </a:r>
            <a:endParaRPr lang="es-ES" sz="3000" u="sng" dirty="0" smtClean="0"/>
          </a:p>
          <a:p>
            <a:pPr algn="just">
              <a:buFont typeface="Wingdings" pitchFamily="2" charset="2"/>
              <a:buChar char="Ø"/>
            </a:pPr>
            <a:endParaRPr lang="es-ES" sz="3000" dirty="0" smtClean="0"/>
          </a:p>
          <a:p>
            <a:pPr algn="just">
              <a:buFont typeface="Wingdings" pitchFamily="2" charset="2"/>
              <a:buChar char="Ø"/>
            </a:pPr>
            <a:r>
              <a:rPr lang="es-ES" sz="3000" u="sng" dirty="0" smtClean="0">
                <a:hlinkClick r:id="rId4"/>
              </a:rPr>
              <a:t>https://es.wikipedia.org/wiki/Miner%C3%ADa_de_grafos</a:t>
            </a:r>
            <a:endParaRPr lang="es-ES" sz="30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76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aplicaciones</a:t>
            </a:r>
            <a:endParaRPr lang="es-EC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Análisis de la estructura de campos científicos y frentes de </a:t>
            </a:r>
            <a:r>
              <a:rPr lang="es-MX" sz="3200" dirty="0" smtClean="0"/>
              <a:t>investigación. </a:t>
            </a:r>
          </a:p>
          <a:p>
            <a:pPr marL="45720" indent="0" algn="just">
              <a:buNone/>
            </a:pPr>
            <a:r>
              <a:rPr lang="es-MX" sz="3200" dirty="0" smtClean="0"/>
              <a:t>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 smtClean="0"/>
              <a:t>Desarrollo </a:t>
            </a:r>
            <a:r>
              <a:rPr lang="es-MX" sz="3200" dirty="0"/>
              <a:t>de interfaces visuales de recuperación de </a:t>
            </a:r>
            <a:r>
              <a:rPr lang="es-MX" sz="3200" dirty="0" smtClean="0"/>
              <a:t>información. </a:t>
            </a:r>
          </a:p>
        </p:txBody>
      </p:sp>
    </p:spTree>
    <p:extLst>
      <p:ext uri="{BB962C8B-B14F-4D97-AF65-F5344CB8AC3E}">
        <p14:creationId xmlns:p14="http://schemas.microsoft.com/office/powerpoint/2010/main" val="37514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dirty="0"/>
              <a:t> </a:t>
            </a:r>
            <a:r>
              <a:rPr lang="es-MX" sz="3200" dirty="0"/>
              <a:t>Representación de la evolución de la producción científica en dominios institucionales/de conocimiento </a:t>
            </a:r>
            <a:endParaRPr lang="es-MX" sz="3200" dirty="0" smtClean="0"/>
          </a:p>
          <a:p>
            <a:pPr marL="45720" indent="0" algn="just">
              <a:buNone/>
            </a:pPr>
            <a:endParaRPr lang="es-MX" sz="32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sz="3200" dirty="0"/>
              <a:t> Evaluación cualitativa de la producción científica de instituciones/ regiones/países y del impacto de políticas científicas</a:t>
            </a:r>
            <a:endParaRPr lang="es-EC" sz="3200" dirty="0"/>
          </a:p>
          <a:p>
            <a:endParaRPr lang="es-EC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8512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 rotWithShape="1">
          <a:blip r:embed="rId2"/>
          <a:srcRect l="30339" t="30375" r="30928" b="33491"/>
          <a:stretch/>
        </p:blipFill>
        <p:spPr bwMode="auto">
          <a:xfrm>
            <a:off x="611560" y="2064160"/>
            <a:ext cx="7992888" cy="41731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417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 rotWithShape="1">
          <a:blip r:embed="rId2"/>
          <a:srcRect l="24448" t="29351" r="25508" b="12021"/>
          <a:stretch/>
        </p:blipFill>
        <p:spPr bwMode="auto">
          <a:xfrm>
            <a:off x="467545" y="1719262"/>
            <a:ext cx="8280920" cy="45180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17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adrícula">
  <a:themeElements>
    <a:clrScheme name="Cuadrícula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Cuadrícula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Cuadrícul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186</TotalTime>
  <Words>1782</Words>
  <Application>Microsoft Office PowerPoint</Application>
  <PresentationFormat>Presentación en pantalla (4:3)</PresentationFormat>
  <Paragraphs>178</Paragraphs>
  <Slides>59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0" baseType="lpstr">
      <vt:lpstr>Cuadrícula</vt:lpstr>
      <vt:lpstr>MINERIA DE GRAFOS EN REDES SOCIALES</vt:lpstr>
      <vt:lpstr>INTRODUCCION</vt:lpstr>
      <vt:lpstr>Presentación de PowerPoint</vt:lpstr>
      <vt:lpstr>Presentación de PowerPoint</vt:lpstr>
      <vt:lpstr>Diseño y análisis</vt:lpstr>
      <vt:lpstr>aplicaciones</vt:lpstr>
      <vt:lpstr>Presentación de PowerPoint</vt:lpstr>
      <vt:lpstr>Presentación de PowerPoint</vt:lpstr>
      <vt:lpstr>Presentación de PowerPoint</vt:lpstr>
      <vt:lpstr>diseño</vt:lpstr>
      <vt:lpstr>Análisis </vt:lpstr>
      <vt:lpstr>Presentación de PowerPoint</vt:lpstr>
      <vt:lpstr>Minería de grafos y algoritmos evolutivos</vt:lpstr>
      <vt:lpstr>Presentación de PowerPoint</vt:lpstr>
      <vt:lpstr>TAREAS DE LA MINERIA DE GRAFOS</vt:lpstr>
      <vt:lpstr>APLICACIONES DE LA MINERIA DE GRAFOS</vt:lpstr>
      <vt:lpstr>Presentación de PowerPoint</vt:lpstr>
      <vt:lpstr>Algoritmo Subdue</vt:lpstr>
      <vt:lpstr>Presentación de PowerPoint</vt:lpstr>
      <vt:lpstr>Presentación de PowerPoint</vt:lpstr>
      <vt:lpstr>Presentación de PowerPoint</vt:lpstr>
      <vt:lpstr>Presentación de PowerPoint</vt:lpstr>
      <vt:lpstr>Evaluación de un subgrafo</vt:lpstr>
      <vt:lpstr>Presentación de PowerPoint</vt:lpstr>
      <vt:lpstr>Presentación de PowerPoint</vt:lpstr>
      <vt:lpstr>Presentación de PowerPoint</vt:lpstr>
      <vt:lpstr>Algoritmos Evolutivos Multiobjetivo</vt:lpstr>
      <vt:lpstr>Presentación de PowerPoint</vt:lpstr>
      <vt:lpstr>Aplicación de la Minería de Grafos en el Análisis de Cienciogramas</vt:lpstr>
      <vt:lpstr>Presentación de PowerPoint</vt:lpstr>
      <vt:lpstr>tareas de análisis de cienciogramas</vt:lpstr>
      <vt:lpstr>Objetivo</vt:lpstr>
      <vt:lpstr>Presentación de PowerPoint</vt:lpstr>
      <vt:lpstr>Configuración</vt:lpstr>
      <vt:lpstr>Presentación de PowerPoint</vt:lpstr>
      <vt:lpstr>Identificación de subestructuras</vt:lpstr>
      <vt:lpstr>Presentación de PowerPoint</vt:lpstr>
      <vt:lpstr> Minería de Grafos Multiobjetivo</vt:lpstr>
      <vt:lpstr>Presentación de PowerPoint</vt:lpstr>
      <vt:lpstr>Presentación de PowerPoint</vt:lpstr>
      <vt:lpstr>Presentación de PowerPoint</vt:lpstr>
      <vt:lpstr>Presentación de PowerPoint</vt:lpstr>
      <vt:lpstr>Subdue Multiobjetivo</vt:lpstr>
      <vt:lpstr>Presentación de PowerPoint</vt:lpstr>
      <vt:lpstr>Presentación de PowerPoint</vt:lpstr>
      <vt:lpstr>Presentación de PowerPoint</vt:lpstr>
      <vt:lpstr>Presentación de PowerPoint</vt:lpstr>
      <vt:lpstr>Algoritmos de comparación</vt:lpstr>
      <vt:lpstr>Presentación de PowerPoint</vt:lpstr>
      <vt:lpstr>MOEP-GBDM</vt:lpstr>
      <vt:lpstr>Presentación de PowerPoint</vt:lpstr>
      <vt:lpstr>Componentes de MOEP-GDBM</vt:lpstr>
      <vt:lpstr>Inicialización</vt:lpstr>
      <vt:lpstr>Presentación de PowerPoint</vt:lpstr>
      <vt:lpstr>Generación de subgrafos candidatos</vt:lpstr>
      <vt:lpstr>Evaluación</vt:lpstr>
      <vt:lpstr>Mecanismo de Selección Multiobjetivo</vt:lpstr>
      <vt:lpstr>bibliografía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MINERIA DE GRAFOS EN REDES SOCIALES</dc:title>
  <dc:creator>Hewlett-Packard Company</dc:creator>
  <cp:lastModifiedBy>Usuario Capacitacion</cp:lastModifiedBy>
  <cp:revision>19</cp:revision>
  <dcterms:created xsi:type="dcterms:W3CDTF">2016-01-29T02:02:42Z</dcterms:created>
  <dcterms:modified xsi:type="dcterms:W3CDTF">2016-01-29T19:46:07Z</dcterms:modified>
</cp:coreProperties>
</file>